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7" r:id="rId11"/>
    <p:sldId id="271" r:id="rId12"/>
    <p:sldId id="266" r:id="rId13"/>
    <p:sldId id="270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23" autoAdjust="0"/>
    <p:restoredTop sz="94660"/>
  </p:normalViewPr>
  <p:slideViewPr>
    <p:cSldViewPr>
      <p:cViewPr varScale="1">
        <p:scale>
          <a:sx n="77" d="100"/>
          <a:sy n="77" d="100"/>
        </p:scale>
        <p:origin x="-1086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8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wmf"/><Relationship Id="rId5" Type="http://schemas.openxmlformats.org/officeDocument/2006/relationships/oleObject" Target="file:///C:\Users\TTC\Desktop\ID%206.pptx" TargetMode="External"/><Relationship Id="rId4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28800" y="152400"/>
            <a:ext cx="5715000" cy="1295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88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0" y="2438400"/>
            <a:ext cx="7620000" cy="35394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হাসিনা আকতার</a:t>
            </a: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সহকারী শিক্ষিকা</a:t>
            </a: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সৈয়দপুর উচ্চ বিদ্যালয়</a:t>
            </a: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আইডি ৬</a:t>
            </a:r>
          </a:p>
          <a:p>
            <a:pPr algn="ctr"/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ব্যাচ ২৬</a:t>
            </a: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ভেনু-টিটিসি চট্রগ্রাম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38200" y="1447800"/>
            <a:ext cx="7696200" cy="255454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হিসাব বিজ্ঞান</a:t>
            </a:r>
          </a:p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শ্রেণিঃ নবম</a:t>
            </a: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সময়ঃ ৫০মিনিট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1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1" y="2362200"/>
            <a:ext cx="4419600" cy="316943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2299026"/>
            <a:ext cx="3232604" cy="32326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1143000"/>
            <a:ext cx="7848600" cy="203132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উৎপাদন ব্যয়ের উপাদান</a:t>
            </a:r>
          </a:p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অধ্যায়ঃ একাদশ</a:t>
            </a: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পৃষ্ঠাঃ ১৭৮-১৮১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1371600"/>
            <a:ext cx="76962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>
              <a:buFont typeface="+mj-lt"/>
              <a:buAutoNum type="arabicPeriod"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উৎপাদন ব্যয়ের </a:t>
            </a:r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উপাদানের শ্রেণিবিভাগ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করতে পারবে।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প্রত্যেক্ষ ও পরোক্ষ </a:t>
            </a:r>
            <a:r>
              <a:rPr lang="bn-BD" sz="3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কাচামালের সংজ্ঞা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বলতে পারবে।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প্রত্যেক্ষ ও পরোক্ষ </a:t>
            </a:r>
            <a:r>
              <a:rPr lang="bn-BD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খরচগুলো চিহ্নিত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করতে পারবে।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ব্যয় উপাদানের মাধ্যমে </a:t>
            </a:r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মোট ব্যয়, </a:t>
            </a:r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বিক্রয় মুল্য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নির্ণয় করতে পারবে।</a:t>
            </a:r>
          </a:p>
        </p:txBody>
      </p:sp>
      <p:sp>
        <p:nvSpPr>
          <p:cNvPr id="3" name="Rectangle 2"/>
          <p:cNvSpPr/>
          <p:nvPr/>
        </p:nvSpPr>
        <p:spPr>
          <a:xfrm>
            <a:off x="2743200" y="304800"/>
            <a:ext cx="3429000" cy="6858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110638"/>
            <a:ext cx="2486942" cy="148956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890" y="152400"/>
            <a:ext cx="2455910" cy="148956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890" y="2057400"/>
            <a:ext cx="2473420" cy="1725832"/>
          </a:xfrm>
          <a:prstGeom prst="rect">
            <a:avLst/>
          </a:prstGeom>
          <a:ln>
            <a:solidFill>
              <a:schemeClr val="tx1"/>
            </a:solidFill>
            <a:prstDash val="sysDot"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8244" y="2023208"/>
            <a:ext cx="2499804" cy="171059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890" y="4472584"/>
            <a:ext cx="2484909" cy="177581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3852" y="4292007"/>
            <a:ext cx="2434196" cy="188019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152400" y="1548825"/>
            <a:ext cx="26441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প্রত্যক্ষ কাঁচামাল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65404" y="1472625"/>
            <a:ext cx="2482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পরোক্ষ কাঁচামাল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8600" y="3733800"/>
            <a:ext cx="19679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প্রত্যক্ষ মজুরী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93027" y="3657600"/>
            <a:ext cx="19111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পরোক্ষ মজুরী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9918" y="6273225"/>
            <a:ext cx="2169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প্রত্যক্ষ খরচ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64723" y="572869"/>
            <a:ext cx="3034262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কাঁচামাল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048000" y="2401669"/>
            <a:ext cx="3050270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মজুরী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083008" y="4876800"/>
            <a:ext cx="3030725" cy="58477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আরোপণযোগ্য খরচ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851153" y="6113187"/>
            <a:ext cx="19111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পরোক্ষ খরচ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2608310" y="667434"/>
            <a:ext cx="456413" cy="3231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Arrow 25"/>
          <p:cNvSpPr/>
          <p:nvPr/>
        </p:nvSpPr>
        <p:spPr>
          <a:xfrm>
            <a:off x="6098270" y="743634"/>
            <a:ext cx="456413" cy="3231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ight Arrow 26"/>
          <p:cNvSpPr/>
          <p:nvPr/>
        </p:nvSpPr>
        <p:spPr>
          <a:xfrm>
            <a:off x="6098270" y="2572434"/>
            <a:ext cx="456413" cy="3231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ight Arrow 27"/>
          <p:cNvSpPr/>
          <p:nvPr/>
        </p:nvSpPr>
        <p:spPr>
          <a:xfrm>
            <a:off x="2608310" y="2648634"/>
            <a:ext cx="456413" cy="3231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ight Arrow 28"/>
          <p:cNvSpPr/>
          <p:nvPr/>
        </p:nvSpPr>
        <p:spPr>
          <a:xfrm>
            <a:off x="6098270" y="5007604"/>
            <a:ext cx="456413" cy="3231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ight Arrow 29"/>
          <p:cNvSpPr/>
          <p:nvPr/>
        </p:nvSpPr>
        <p:spPr>
          <a:xfrm>
            <a:off x="2608310" y="5007604"/>
            <a:ext cx="456413" cy="3231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5" grpId="0" animBg="1"/>
      <p:bldP spid="16" grpId="0" animBg="1"/>
      <p:bldP spid="17" grpId="0" animBg="1"/>
      <p:bldP spid="21" grpId="0"/>
      <p:bldP spid="13" grpId="0" animBg="1"/>
      <p:bldP spid="2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65070" y="85907"/>
            <a:ext cx="3909060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উৎপাদন ব্যয়ের উপাদন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4305300" y="670682"/>
            <a:ext cx="114300" cy="60480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10408" y="1830769"/>
            <a:ext cx="1402081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কাঁচামাল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00800" y="1828800"/>
            <a:ext cx="2590800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আরোপনযোগ্য খরচ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Down Arrow 17"/>
          <p:cNvSpPr/>
          <p:nvPr/>
        </p:nvSpPr>
        <p:spPr>
          <a:xfrm>
            <a:off x="796167" y="2440125"/>
            <a:ext cx="45719" cy="49244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/>
          <p:cNvCxnSpPr/>
          <p:nvPr/>
        </p:nvCxnSpPr>
        <p:spPr>
          <a:xfrm>
            <a:off x="6477000" y="3505200"/>
            <a:ext cx="2438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Down Arrow 27"/>
          <p:cNvSpPr/>
          <p:nvPr/>
        </p:nvSpPr>
        <p:spPr>
          <a:xfrm>
            <a:off x="2133600" y="2942304"/>
            <a:ext cx="45719" cy="65876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Down Arrow 28"/>
          <p:cNvSpPr/>
          <p:nvPr/>
        </p:nvSpPr>
        <p:spPr>
          <a:xfrm>
            <a:off x="210408" y="2949677"/>
            <a:ext cx="45719" cy="65876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0" y="3601065"/>
            <a:ext cx="1208871" cy="6021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প্রত্যক্ষ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382904" y="3618393"/>
            <a:ext cx="1219200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পরোক্ষ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7" name="Down Arrow 36"/>
          <p:cNvSpPr/>
          <p:nvPr/>
        </p:nvSpPr>
        <p:spPr>
          <a:xfrm>
            <a:off x="6454140" y="3505200"/>
            <a:ext cx="45719" cy="65876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Down Arrow 37"/>
          <p:cNvSpPr/>
          <p:nvPr/>
        </p:nvSpPr>
        <p:spPr>
          <a:xfrm>
            <a:off x="8839200" y="3505200"/>
            <a:ext cx="45719" cy="65876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4789168" y="3308677"/>
            <a:ext cx="1371600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পরোক্ষ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966458" y="4191000"/>
            <a:ext cx="1021082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প্রত্যক্ষ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726681" y="4191000"/>
            <a:ext cx="1371600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পরোক্ষ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>
            <a:off x="899158" y="1275491"/>
            <a:ext cx="778002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Down Arrow 45"/>
          <p:cNvSpPr/>
          <p:nvPr/>
        </p:nvSpPr>
        <p:spPr>
          <a:xfrm>
            <a:off x="851718" y="1244765"/>
            <a:ext cx="45719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Down Arrow 47"/>
          <p:cNvSpPr/>
          <p:nvPr/>
        </p:nvSpPr>
        <p:spPr>
          <a:xfrm>
            <a:off x="8656319" y="1297369"/>
            <a:ext cx="45719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/>
          <p:cNvCxnSpPr>
            <a:stCxn id="29" idx="0"/>
          </p:cNvCxnSpPr>
          <p:nvPr/>
        </p:nvCxnSpPr>
        <p:spPr>
          <a:xfrm flipV="1">
            <a:off x="233268" y="2932568"/>
            <a:ext cx="1946051" cy="171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3556819" y="1747437"/>
            <a:ext cx="1524000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মুজরী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Down Arrow 22"/>
          <p:cNvSpPr/>
          <p:nvPr/>
        </p:nvSpPr>
        <p:spPr>
          <a:xfrm>
            <a:off x="4101037" y="1297369"/>
            <a:ext cx="45719" cy="45006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Down Arrow 23"/>
          <p:cNvSpPr/>
          <p:nvPr/>
        </p:nvSpPr>
        <p:spPr>
          <a:xfrm>
            <a:off x="4146756" y="2332212"/>
            <a:ext cx="45719" cy="35413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2" name="Straight Connector 51"/>
          <p:cNvCxnSpPr/>
          <p:nvPr/>
        </p:nvCxnSpPr>
        <p:spPr>
          <a:xfrm>
            <a:off x="3220065" y="2686346"/>
            <a:ext cx="2438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Down Arrow 30"/>
          <p:cNvSpPr/>
          <p:nvPr/>
        </p:nvSpPr>
        <p:spPr>
          <a:xfrm>
            <a:off x="3229897" y="2680458"/>
            <a:ext cx="45719" cy="65876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Down Arrow 32"/>
          <p:cNvSpPr/>
          <p:nvPr/>
        </p:nvSpPr>
        <p:spPr>
          <a:xfrm>
            <a:off x="5638800" y="2686346"/>
            <a:ext cx="45719" cy="57560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3079955" y="3368593"/>
            <a:ext cx="1021082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প্রত্যক্ষ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1448" y="5943600"/>
            <a:ext cx="77448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উপরোক্ত </a:t>
            </a:r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ব্যয় উপাদানের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মাধ্যমে 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মোট ব্যয়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নির্ণয় করা যায়।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Down Arrow 33"/>
          <p:cNvSpPr/>
          <p:nvPr/>
        </p:nvSpPr>
        <p:spPr>
          <a:xfrm>
            <a:off x="7627374" y="2929598"/>
            <a:ext cx="45719" cy="57560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295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900515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43" y="978857"/>
            <a:ext cx="2442386" cy="171254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7439" y="978857"/>
            <a:ext cx="2438423" cy="1826464"/>
          </a:xfrm>
          <a:prstGeom prst="rect">
            <a:avLst/>
          </a:prstGeom>
          <a:ln>
            <a:solidFill>
              <a:schemeClr val="tx1"/>
            </a:solidFill>
            <a:prstDash val="sysDot"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7409" y="1072573"/>
            <a:ext cx="2484909" cy="199304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Donut 8"/>
          <p:cNvSpPr/>
          <p:nvPr/>
        </p:nvSpPr>
        <p:spPr>
          <a:xfrm>
            <a:off x="4649426" y="1187314"/>
            <a:ext cx="862782" cy="941770"/>
          </a:xfrm>
          <a:prstGeom prst="donu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7144267" y="2654691"/>
            <a:ext cx="457200" cy="163625"/>
          </a:xfrm>
          <a:prstGeom prst="ellipse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4356" y="2865566"/>
            <a:ext cx="1981200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প্রত্যক্ষ কাঁচামাল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42285" y="2911731"/>
            <a:ext cx="2365638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প্রত্যক্ষ মজুরী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516915" y="3065621"/>
            <a:ext cx="2169104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প্রত্যক্ষ খরচ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Donut 13"/>
          <p:cNvSpPr/>
          <p:nvPr/>
        </p:nvSpPr>
        <p:spPr>
          <a:xfrm>
            <a:off x="1098756" y="1251771"/>
            <a:ext cx="1066800" cy="1143000"/>
          </a:xfrm>
          <a:prstGeom prst="donut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Plus 16"/>
          <p:cNvSpPr/>
          <p:nvPr/>
        </p:nvSpPr>
        <p:spPr>
          <a:xfrm>
            <a:off x="2667000" y="1892089"/>
            <a:ext cx="457200" cy="502682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lus 17"/>
          <p:cNvSpPr/>
          <p:nvPr/>
        </p:nvSpPr>
        <p:spPr>
          <a:xfrm>
            <a:off x="5785823" y="1892089"/>
            <a:ext cx="457200" cy="502682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Equal 18"/>
          <p:cNvSpPr/>
          <p:nvPr/>
        </p:nvSpPr>
        <p:spPr>
          <a:xfrm>
            <a:off x="2691581" y="3496506"/>
            <a:ext cx="3140923" cy="99060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069662" y="4779493"/>
            <a:ext cx="2944761" cy="76944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মুখ্য ব্যয়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8352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407" y="997920"/>
            <a:ext cx="4440993" cy="269852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29" y="838200"/>
            <a:ext cx="4113217" cy="29864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904203" y="3952321"/>
            <a:ext cx="3581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শোরুম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4956" y="3946914"/>
            <a:ext cx="3581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পোশাক কারখানা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11" name="Object 10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506900"/>
              </p:ext>
            </p:extLst>
          </p:nvPr>
        </p:nvGraphicFramePr>
        <p:xfrm>
          <a:off x="7316788" y="4498975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3" name="Presentation" showAsIcon="1" r:id="rId5" imgW="914400" imgH="771480" progId="PowerPoint.Show.12">
                  <p:link updateAutomatic="1"/>
                </p:oleObj>
              </mc:Choice>
              <mc:Fallback>
                <p:oleObj name="Presentation" showAsIcon="1" r:id="rId5" imgW="914400" imgH="771480" progId="PowerPoint.Show.12">
                  <p:link updateAutomatic="1"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6788" y="4498975"/>
                        <a:ext cx="914400" cy="771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Donut 11"/>
          <p:cNvSpPr/>
          <p:nvPr/>
        </p:nvSpPr>
        <p:spPr>
          <a:xfrm>
            <a:off x="914400" y="2057400"/>
            <a:ext cx="914400" cy="914400"/>
          </a:xfrm>
          <a:prstGeom prst="donut">
            <a:avLst/>
          </a:prstGeom>
          <a:noFill/>
          <a:ln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257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nut 1"/>
          <p:cNvSpPr/>
          <p:nvPr/>
        </p:nvSpPr>
        <p:spPr>
          <a:xfrm>
            <a:off x="914400" y="2743200"/>
            <a:ext cx="914400" cy="914400"/>
          </a:xfrm>
          <a:prstGeom prst="donut">
            <a:avLst/>
          </a:prstGeom>
          <a:noFill/>
          <a:ln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Donut 10"/>
          <p:cNvSpPr/>
          <p:nvPr/>
        </p:nvSpPr>
        <p:spPr>
          <a:xfrm>
            <a:off x="877529" y="2895600"/>
            <a:ext cx="914400" cy="914400"/>
          </a:xfrm>
          <a:prstGeom prst="donut">
            <a:avLst/>
          </a:prstGeom>
          <a:noFill/>
          <a:ln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Donut 12"/>
          <p:cNvSpPr/>
          <p:nvPr/>
        </p:nvSpPr>
        <p:spPr>
          <a:xfrm>
            <a:off x="877529" y="3048000"/>
            <a:ext cx="914400" cy="914400"/>
          </a:xfrm>
          <a:prstGeom prst="donut">
            <a:avLst/>
          </a:prstGeom>
          <a:noFill/>
          <a:ln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Donut 14"/>
          <p:cNvSpPr/>
          <p:nvPr/>
        </p:nvSpPr>
        <p:spPr>
          <a:xfrm>
            <a:off x="675968" y="2743200"/>
            <a:ext cx="914400" cy="914400"/>
          </a:xfrm>
          <a:prstGeom prst="donut">
            <a:avLst/>
          </a:prstGeom>
          <a:noFill/>
          <a:ln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971504"/>
            <a:ext cx="8153400" cy="4580885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</p:pic>
      <p:sp>
        <p:nvSpPr>
          <p:cNvPr id="17" name="Donut 16"/>
          <p:cNvSpPr/>
          <p:nvPr/>
        </p:nvSpPr>
        <p:spPr>
          <a:xfrm>
            <a:off x="428599" y="2209800"/>
            <a:ext cx="942107" cy="914400"/>
          </a:xfrm>
          <a:prstGeom prst="donut">
            <a:avLst/>
          </a:prstGeom>
          <a:noFill/>
          <a:ln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Down Arrow 23"/>
          <p:cNvSpPr/>
          <p:nvPr/>
        </p:nvSpPr>
        <p:spPr>
          <a:xfrm>
            <a:off x="5612746" y="2603187"/>
            <a:ext cx="45719" cy="65876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onut 2"/>
          <p:cNvSpPr/>
          <p:nvPr/>
        </p:nvSpPr>
        <p:spPr>
          <a:xfrm>
            <a:off x="3810000" y="1219200"/>
            <a:ext cx="914400" cy="914400"/>
          </a:xfrm>
          <a:prstGeom prst="donu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Donut 3"/>
          <p:cNvSpPr/>
          <p:nvPr/>
        </p:nvSpPr>
        <p:spPr>
          <a:xfrm>
            <a:off x="7239000" y="3657600"/>
            <a:ext cx="1219200" cy="914400"/>
          </a:xfrm>
          <a:prstGeom prst="donut">
            <a:avLst>
              <a:gd name="adj" fmla="val 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05000" y="76200"/>
            <a:ext cx="4800600" cy="6858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90368" y="6019800"/>
            <a:ext cx="63344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মুখ্য ব্যয় =</a:t>
            </a:r>
          </a:p>
          <a:p>
            <a:pPr marL="457200" indent="-457200">
              <a:buFont typeface="+mj-lt"/>
              <a:buAutoNum type="arabicPeriod"/>
            </a:pP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উৎপাদন ব্যয়=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8653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3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956" y="1135471"/>
            <a:ext cx="3762233" cy="282692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Rectangle 8"/>
          <p:cNvSpPr/>
          <p:nvPr/>
        </p:nvSpPr>
        <p:spPr>
          <a:xfrm>
            <a:off x="1993491" y="152400"/>
            <a:ext cx="4114800" cy="762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উত্তর বল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Left Arrow 9"/>
          <p:cNvSpPr/>
          <p:nvPr/>
        </p:nvSpPr>
        <p:spPr>
          <a:xfrm>
            <a:off x="2735241" y="1842486"/>
            <a:ext cx="1155291" cy="514191"/>
          </a:xfrm>
          <a:prstGeom prst="left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 Arrow 10"/>
          <p:cNvSpPr/>
          <p:nvPr/>
        </p:nvSpPr>
        <p:spPr>
          <a:xfrm>
            <a:off x="7404417" y="5887406"/>
            <a:ext cx="1155291" cy="514191"/>
          </a:xfrm>
          <a:prstGeom prst="leftArrow">
            <a:avLst>
              <a:gd name="adj1" fmla="val 50000"/>
              <a:gd name="adj2" fmla="val 224681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38939" y="3694321"/>
            <a:ext cx="4175666" cy="278629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8" name="Left Arrow 17"/>
          <p:cNvSpPr/>
          <p:nvPr/>
        </p:nvSpPr>
        <p:spPr>
          <a:xfrm>
            <a:off x="7086600" y="3810000"/>
            <a:ext cx="1155291" cy="514191"/>
          </a:xfrm>
          <a:prstGeom prst="leftArrow">
            <a:avLst>
              <a:gd name="adj1" fmla="val 50000"/>
              <a:gd name="adj2" fmla="val 224681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Donut 19"/>
          <p:cNvSpPr/>
          <p:nvPr/>
        </p:nvSpPr>
        <p:spPr>
          <a:xfrm>
            <a:off x="7404417" y="5887406"/>
            <a:ext cx="914400" cy="914400"/>
          </a:xfrm>
          <a:prstGeom prst="donu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419600" y="1842486"/>
            <a:ext cx="4267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ব্যাগের প্রত্যক্ষ কাঁচামাল কি?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4572000"/>
            <a:ext cx="4191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জুতা তৈরির পরোক্ষ কাঁচামাল কি?</a:t>
            </a:r>
          </a:p>
          <a:p>
            <a:pPr marL="514350" indent="-514350">
              <a:buFont typeface="+mj-lt"/>
              <a:buAutoNum type="arabicPeriod"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বিক্রয় উপরিব্যয় কোনটি?</a:t>
            </a:r>
          </a:p>
          <a:p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pPr marL="514350" indent="-514350">
              <a:buFont typeface="+mj-lt"/>
              <a:buAutoNum type="arabicPeriod"/>
            </a:pP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614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1295400"/>
            <a:ext cx="7543800" cy="45858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জনাব কবির ৫০টি চেয়ার প্রস্তুতের জন্য নিম্নোক্ত খরচগুলো করনেঃ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কাঠ ক্রয় -৭০০০০টাকা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প্রত্যক্ষ মজুরী-২৫০০টাকা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পেরেক ক্রয়-৫০০টাকা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কারখানা ভাড়া-১০০০০টাকা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কারখানা বিদ্যুৎ খরচ-৩৫০০টাকা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অফিস ও প্রশাসনিক ব্যয়-১২০০০টাকা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কবিরের ৫০টি চেয়ারের </a:t>
            </a:r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মোট ব্যয়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কত?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819400" y="452284"/>
            <a:ext cx="3505200" cy="6858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6317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05000" y="1219200"/>
            <a:ext cx="5105400" cy="25908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5716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</TotalTime>
  <Words>174</Words>
  <Application>Microsoft Office PowerPoint</Application>
  <PresentationFormat>On-screen Show (4:3)</PresentationFormat>
  <Paragraphs>62</Paragraphs>
  <Slides>13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Links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Office Theme</vt:lpstr>
      <vt:lpstr>C:\Users\TTC\Desktop\ID 6.pptx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TTC</cp:lastModifiedBy>
  <cp:revision>117</cp:revision>
  <dcterms:created xsi:type="dcterms:W3CDTF">2006-08-16T00:00:00Z</dcterms:created>
  <dcterms:modified xsi:type="dcterms:W3CDTF">2013-03-01T10:25:47Z</dcterms:modified>
</cp:coreProperties>
</file>